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7559675" cy="10691813"/>
  <p:notesSz cx="6858000"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B9EDFF"/>
    <a:srgbClr val="FF9B9B"/>
    <a:srgbClr val="E0A9A8"/>
    <a:srgbClr val="FF8181"/>
    <a:srgbClr val="FFCB25"/>
    <a:srgbClr val="9EC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0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501879"/>
          </a:xfrm>
          <a:prstGeom prst="rect">
            <a:avLst/>
          </a:prstGeom>
        </p:spPr>
        <p:txBody>
          <a:bodyPr vert="horz" lIns="96335" tIns="48168" rIns="96335" bIns="481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501879"/>
          </a:xfrm>
          <a:prstGeom prst="rect">
            <a:avLst/>
          </a:prstGeom>
        </p:spPr>
        <p:txBody>
          <a:bodyPr vert="horz" lIns="96335" tIns="48168" rIns="96335" bIns="48168" rtlCol="0"/>
          <a:lstStyle>
            <a:lvl1pPr algn="r">
              <a:defRPr sz="1200"/>
            </a:lvl1pPr>
          </a:lstStyle>
          <a:p>
            <a:fld id="{D9D2E93C-91CB-4F90-9E99-0098FAA6A62C}" type="datetimeFigureOut">
              <a:rPr kumimoji="1" lang="ja-JP" altLang="en-US" smtClean="0"/>
              <a:t>2022/4/4</a:t>
            </a:fld>
            <a:endParaRPr kumimoji="1" lang="ja-JP" altLang="en-US"/>
          </a:p>
        </p:txBody>
      </p:sp>
      <p:sp>
        <p:nvSpPr>
          <p:cNvPr id="4" name="スライド イメージ プレースホルダー 3"/>
          <p:cNvSpPr>
            <a:spLocks noGrp="1" noRot="1" noChangeAspect="1"/>
          </p:cNvSpPr>
          <p:nvPr>
            <p:ph type="sldImg" idx="2"/>
          </p:nvPr>
        </p:nvSpPr>
        <p:spPr>
          <a:xfrm>
            <a:off x="2236788" y="1249363"/>
            <a:ext cx="2384425" cy="3376612"/>
          </a:xfrm>
          <a:prstGeom prst="rect">
            <a:avLst/>
          </a:prstGeom>
          <a:noFill/>
          <a:ln w="12700">
            <a:solidFill>
              <a:prstClr val="black"/>
            </a:solidFill>
          </a:ln>
        </p:spPr>
        <p:txBody>
          <a:bodyPr vert="horz" lIns="96335" tIns="48168" rIns="96335" bIns="48168" rtlCol="0" anchor="ctr"/>
          <a:lstStyle/>
          <a:p>
            <a:endParaRPr lang="ja-JP" altLang="en-US"/>
          </a:p>
        </p:txBody>
      </p:sp>
      <p:sp>
        <p:nvSpPr>
          <p:cNvPr id="5" name="ノート プレースホルダー 4"/>
          <p:cNvSpPr>
            <a:spLocks noGrp="1"/>
          </p:cNvSpPr>
          <p:nvPr>
            <p:ph type="body" sz="quarter" idx="3"/>
          </p:nvPr>
        </p:nvSpPr>
        <p:spPr>
          <a:xfrm>
            <a:off x="685800" y="4813866"/>
            <a:ext cx="5486400" cy="3938618"/>
          </a:xfrm>
          <a:prstGeom prst="rect">
            <a:avLst/>
          </a:prstGeom>
        </p:spPr>
        <p:txBody>
          <a:bodyPr vert="horz" lIns="96335" tIns="48168" rIns="96335" bIns="481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00961"/>
            <a:ext cx="2971800" cy="501878"/>
          </a:xfrm>
          <a:prstGeom prst="rect">
            <a:avLst/>
          </a:prstGeom>
        </p:spPr>
        <p:txBody>
          <a:bodyPr vert="horz" lIns="96335" tIns="48168" rIns="96335" bIns="481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500961"/>
            <a:ext cx="2971800" cy="501878"/>
          </a:xfrm>
          <a:prstGeom prst="rect">
            <a:avLst/>
          </a:prstGeom>
        </p:spPr>
        <p:txBody>
          <a:bodyPr vert="horz" lIns="96335" tIns="48168" rIns="96335" bIns="48168" rtlCol="0" anchor="b"/>
          <a:lstStyle>
            <a:lvl1pPr algn="r">
              <a:defRPr sz="1200"/>
            </a:lvl1pPr>
          </a:lstStyle>
          <a:p>
            <a:fld id="{320EF448-EF64-4E0C-A731-C87C3B58E69F}" type="slidenum">
              <a:rPr kumimoji="1" lang="ja-JP" altLang="en-US" smtClean="0"/>
              <a:t>‹#›</a:t>
            </a:fld>
            <a:endParaRPr kumimoji="1" lang="ja-JP" altLang="en-US"/>
          </a:p>
        </p:txBody>
      </p:sp>
    </p:spTree>
    <p:extLst>
      <p:ext uri="{BB962C8B-B14F-4D97-AF65-F5344CB8AC3E}">
        <p14:creationId xmlns:p14="http://schemas.microsoft.com/office/powerpoint/2010/main" val="2828761462"/>
      </p:ext>
    </p:extLst>
  </p:cSld>
  <p:clrMap bg1="lt1" tx1="dk1" bg2="lt2" tx2="dk2" accent1="accent1" accent2="accent2" accent3="accent3" accent4="accent4" accent5="accent5" accent6="accent6" hlink="hlink" folHlink="folHlink"/>
  <p:notesStyle>
    <a:lvl1pPr marL="0" algn="l" defTabSz="652882" rtl="0" eaLnBrk="1" latinLnBrk="0" hangingPunct="1">
      <a:defRPr kumimoji="1" sz="857" kern="1200">
        <a:solidFill>
          <a:schemeClr val="tx1"/>
        </a:solidFill>
        <a:latin typeface="+mn-lt"/>
        <a:ea typeface="+mn-ea"/>
        <a:cs typeface="+mn-cs"/>
      </a:defRPr>
    </a:lvl1pPr>
    <a:lvl2pPr marL="326441" algn="l" defTabSz="652882" rtl="0" eaLnBrk="1" latinLnBrk="0" hangingPunct="1">
      <a:defRPr kumimoji="1" sz="857" kern="1200">
        <a:solidFill>
          <a:schemeClr val="tx1"/>
        </a:solidFill>
        <a:latin typeface="+mn-lt"/>
        <a:ea typeface="+mn-ea"/>
        <a:cs typeface="+mn-cs"/>
      </a:defRPr>
    </a:lvl2pPr>
    <a:lvl3pPr marL="652882" algn="l" defTabSz="652882" rtl="0" eaLnBrk="1" latinLnBrk="0" hangingPunct="1">
      <a:defRPr kumimoji="1" sz="857" kern="1200">
        <a:solidFill>
          <a:schemeClr val="tx1"/>
        </a:solidFill>
        <a:latin typeface="+mn-lt"/>
        <a:ea typeface="+mn-ea"/>
        <a:cs typeface="+mn-cs"/>
      </a:defRPr>
    </a:lvl3pPr>
    <a:lvl4pPr marL="979322" algn="l" defTabSz="652882" rtl="0" eaLnBrk="1" latinLnBrk="0" hangingPunct="1">
      <a:defRPr kumimoji="1" sz="857" kern="1200">
        <a:solidFill>
          <a:schemeClr val="tx1"/>
        </a:solidFill>
        <a:latin typeface="+mn-lt"/>
        <a:ea typeface="+mn-ea"/>
        <a:cs typeface="+mn-cs"/>
      </a:defRPr>
    </a:lvl4pPr>
    <a:lvl5pPr marL="1305763" algn="l" defTabSz="652882" rtl="0" eaLnBrk="1" latinLnBrk="0" hangingPunct="1">
      <a:defRPr kumimoji="1" sz="857" kern="1200">
        <a:solidFill>
          <a:schemeClr val="tx1"/>
        </a:solidFill>
        <a:latin typeface="+mn-lt"/>
        <a:ea typeface="+mn-ea"/>
        <a:cs typeface="+mn-cs"/>
      </a:defRPr>
    </a:lvl5pPr>
    <a:lvl6pPr marL="1632204" algn="l" defTabSz="652882" rtl="0" eaLnBrk="1" latinLnBrk="0" hangingPunct="1">
      <a:defRPr kumimoji="1" sz="857" kern="1200">
        <a:solidFill>
          <a:schemeClr val="tx1"/>
        </a:solidFill>
        <a:latin typeface="+mn-lt"/>
        <a:ea typeface="+mn-ea"/>
        <a:cs typeface="+mn-cs"/>
      </a:defRPr>
    </a:lvl6pPr>
    <a:lvl7pPr marL="1958645" algn="l" defTabSz="652882" rtl="0" eaLnBrk="1" latinLnBrk="0" hangingPunct="1">
      <a:defRPr kumimoji="1" sz="857" kern="1200">
        <a:solidFill>
          <a:schemeClr val="tx1"/>
        </a:solidFill>
        <a:latin typeface="+mn-lt"/>
        <a:ea typeface="+mn-ea"/>
        <a:cs typeface="+mn-cs"/>
      </a:defRPr>
    </a:lvl7pPr>
    <a:lvl8pPr marL="2285086" algn="l" defTabSz="652882" rtl="0" eaLnBrk="1" latinLnBrk="0" hangingPunct="1">
      <a:defRPr kumimoji="1" sz="857" kern="1200">
        <a:solidFill>
          <a:schemeClr val="tx1"/>
        </a:solidFill>
        <a:latin typeface="+mn-lt"/>
        <a:ea typeface="+mn-ea"/>
        <a:cs typeface="+mn-cs"/>
      </a:defRPr>
    </a:lvl8pPr>
    <a:lvl9pPr marL="2611526" algn="l" defTabSz="652882" rtl="0" eaLnBrk="1" latinLnBrk="0" hangingPunct="1">
      <a:defRPr kumimoji="1" sz="8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323456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227668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271936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405593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256918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25024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160486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96946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334812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286098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8E3585-48A1-4E20-AE08-BAD8B0797EED}" type="datetimeFigureOut">
              <a:rPr kumimoji="1" lang="ja-JP" altLang="en-US" smtClean="0"/>
              <a:t>2022/4/4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245710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B8E3585-48A1-4E20-AE08-BAD8B0797EED}" type="datetimeFigureOut">
              <a:rPr kumimoji="1" lang="ja-JP" altLang="en-US" smtClean="0"/>
              <a:t>2022/4/4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8A7E7C9-9579-4B79-9C18-E592F40B6B13}" type="slidenum">
              <a:rPr kumimoji="1" lang="ja-JP" altLang="en-US" smtClean="0"/>
              <a:t>‹#›</a:t>
            </a:fld>
            <a:endParaRPr kumimoji="1" lang="ja-JP" altLang="en-US"/>
          </a:p>
        </p:txBody>
      </p:sp>
    </p:spTree>
    <p:extLst>
      <p:ext uri="{BB962C8B-B14F-4D97-AF65-F5344CB8AC3E}">
        <p14:creationId xmlns:p14="http://schemas.microsoft.com/office/powerpoint/2010/main" val="3954489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6994C870-2266-4DBA-BE00-2886F0FAE11D}"/>
              </a:ext>
            </a:extLst>
          </p:cNvPr>
          <p:cNvGrpSpPr/>
          <p:nvPr/>
        </p:nvGrpSpPr>
        <p:grpSpPr>
          <a:xfrm>
            <a:off x="112064" y="86517"/>
            <a:ext cx="6603234" cy="2059904"/>
            <a:chOff x="115295" y="239167"/>
            <a:chExt cx="10245066" cy="2912921"/>
          </a:xfrm>
        </p:grpSpPr>
        <p:sp>
          <p:nvSpPr>
            <p:cNvPr id="23" name="思考の吹き出し: 雲形 22">
              <a:extLst>
                <a:ext uri="{FF2B5EF4-FFF2-40B4-BE49-F238E27FC236}">
                  <a16:creationId xmlns:a16="http://schemas.microsoft.com/office/drawing/2014/main" id="{6B178F3C-875C-48C8-A178-FED222567432}"/>
                </a:ext>
              </a:extLst>
            </p:cNvPr>
            <p:cNvSpPr/>
            <p:nvPr/>
          </p:nvSpPr>
          <p:spPr>
            <a:xfrm>
              <a:off x="115295" y="239167"/>
              <a:ext cx="10208810" cy="2831570"/>
            </a:xfrm>
            <a:prstGeom prst="cloudCallout">
              <a:avLst>
                <a:gd name="adj1" fmla="val -18653"/>
                <a:gd name="adj2" fmla="val 17644"/>
              </a:avLst>
            </a:prstGeom>
            <a:solidFill>
              <a:schemeClr val="accent5">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9" dirty="0"/>
            </a:p>
          </p:txBody>
        </p:sp>
        <p:sp>
          <p:nvSpPr>
            <p:cNvPr id="5" name="思考の吹き出し: 雲形 4">
              <a:extLst>
                <a:ext uri="{FF2B5EF4-FFF2-40B4-BE49-F238E27FC236}">
                  <a16:creationId xmlns:a16="http://schemas.microsoft.com/office/drawing/2014/main" id="{EBE539C8-932E-4A5D-A5F5-386598B21023}"/>
                </a:ext>
              </a:extLst>
            </p:cNvPr>
            <p:cNvSpPr/>
            <p:nvPr/>
          </p:nvSpPr>
          <p:spPr>
            <a:xfrm rot="10800000">
              <a:off x="151551" y="320518"/>
              <a:ext cx="10208810" cy="2831570"/>
            </a:xfrm>
            <a:prstGeom prst="cloudCallout">
              <a:avLst>
                <a:gd name="adj1" fmla="val -18653"/>
                <a:gd name="adj2" fmla="val 17644"/>
              </a:avLst>
            </a:prstGeom>
            <a:solidFill>
              <a:schemeClr val="accent5">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9"/>
            </a:p>
          </p:txBody>
        </p:sp>
      </p:grpSp>
      <p:sp>
        <p:nvSpPr>
          <p:cNvPr id="12" name="正方形/長方形 11">
            <a:extLst>
              <a:ext uri="{FF2B5EF4-FFF2-40B4-BE49-F238E27FC236}">
                <a16:creationId xmlns:a16="http://schemas.microsoft.com/office/drawing/2014/main" id="{461E6B8A-5BCB-441F-991B-5E0F01E4A0B6}"/>
              </a:ext>
            </a:extLst>
          </p:cNvPr>
          <p:cNvSpPr/>
          <p:nvPr/>
        </p:nvSpPr>
        <p:spPr>
          <a:xfrm>
            <a:off x="89837" y="2078899"/>
            <a:ext cx="7380000" cy="900246"/>
          </a:xfrm>
          <a:prstGeom prst="rect">
            <a:avLst/>
          </a:prstGeom>
        </p:spPr>
        <p:txBody>
          <a:bodyPr wrap="square">
            <a:spAutoFit/>
          </a:bodyPr>
          <a:lstStyle/>
          <a:p>
            <a:pPr>
              <a:lnSpc>
                <a:spcPct val="150000"/>
              </a:lnSpc>
            </a:pPr>
            <a:r>
              <a:rPr lang="ja-JP" altLang="en-US" sz="1200" dirty="0">
                <a:latin typeface="メイリオ" panose="020B0604030504040204" pitchFamily="50" charset="-128"/>
                <a:ea typeface="メイリオ" panose="020B0604030504040204" pitchFamily="50" charset="-128"/>
              </a:rPr>
              <a:t>　瀬戸内市共同募金委員会では、</a:t>
            </a:r>
            <a:r>
              <a:rPr lang="ja-JP" altLang="en-US" sz="1200" b="1" dirty="0">
                <a:latin typeface="メイリオ" panose="020B0604030504040204" pitchFamily="50" charset="-128"/>
                <a:ea typeface="メイリオ" panose="020B0604030504040204" pitchFamily="50" charset="-128"/>
              </a:rPr>
              <a:t>「まちを良くするしくみ」づくり</a:t>
            </a:r>
            <a:r>
              <a:rPr lang="ja-JP" altLang="en-US" sz="1200" dirty="0">
                <a:latin typeface="メイリオ" panose="020B0604030504040204" pitchFamily="50" charset="-128"/>
                <a:ea typeface="メイリオ" panose="020B0604030504040204" pitchFamily="50" charset="-128"/>
              </a:rPr>
              <a:t>とそれを支える</a:t>
            </a:r>
            <a:r>
              <a:rPr lang="ja-JP" altLang="en-US" sz="1200" b="1" dirty="0">
                <a:latin typeface="メイリオ" panose="020B0604030504040204" pitchFamily="50" charset="-128"/>
                <a:ea typeface="メイリオ" panose="020B0604030504040204" pitchFamily="50" charset="-128"/>
              </a:rPr>
              <a:t>「見える共同募金」</a:t>
            </a:r>
            <a:r>
              <a:rPr lang="ja-JP" altLang="en-US" sz="1200" dirty="0">
                <a:latin typeface="メイリオ" panose="020B0604030504040204" pitchFamily="50" charset="-128"/>
                <a:ea typeface="メイリオ" panose="020B0604030504040204" pitchFamily="50" charset="-128"/>
              </a:rPr>
              <a:t>を推進するために、今年度も</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赤い羽根☆まちづくり福祉活動助成事業</a:t>
            </a:r>
            <a:r>
              <a:rPr lang="en-US" altLang="ja-JP" sz="1200"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を、ボランティア活動やまちづくりに貢献する様々な市民活動等に助成金を交付して活動を支援します！</a:t>
            </a:r>
            <a:endParaRPr lang="en-US" altLang="ja-JP" sz="1200" dirty="0">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E8DEB92F-C3CA-45A8-933E-33E21AC6D07E}"/>
              </a:ext>
            </a:extLst>
          </p:cNvPr>
          <p:cNvGrpSpPr/>
          <p:nvPr/>
        </p:nvGrpSpPr>
        <p:grpSpPr>
          <a:xfrm>
            <a:off x="149075" y="3188857"/>
            <a:ext cx="7305124" cy="5552414"/>
            <a:chOff x="112064" y="3004557"/>
            <a:chExt cx="7305124" cy="5552414"/>
          </a:xfrm>
        </p:grpSpPr>
        <p:sp>
          <p:nvSpPr>
            <p:cNvPr id="16" name="正方形/長方形 15">
              <a:extLst>
                <a:ext uri="{FF2B5EF4-FFF2-40B4-BE49-F238E27FC236}">
                  <a16:creationId xmlns:a16="http://schemas.microsoft.com/office/drawing/2014/main" id="{21AB521D-D77D-4A14-9942-0534EF86D731}"/>
                </a:ext>
              </a:extLst>
            </p:cNvPr>
            <p:cNvSpPr/>
            <p:nvPr/>
          </p:nvSpPr>
          <p:spPr>
            <a:xfrm>
              <a:off x="1609660" y="3178415"/>
              <a:ext cx="4425465" cy="1478610"/>
            </a:xfrm>
            <a:prstGeom prst="rect">
              <a:avLst/>
            </a:prstGeom>
          </p:spPr>
          <p:txBody>
            <a:bodyPr wrap="square">
              <a:spAutoFit/>
            </a:bodyPr>
            <a:lstStyle/>
            <a:p>
              <a:pPr>
                <a:lnSpc>
                  <a:spcPts val="2200"/>
                </a:lnSpc>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①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地域の居場所づくりに関する取り組みをしている団体</a:t>
              </a:r>
            </a:p>
            <a:p>
              <a:pPr>
                <a:lnSpc>
                  <a:spcPts val="2200"/>
                </a:lnSpc>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② ボランティア活動団体</a:t>
              </a:r>
            </a:p>
            <a:p>
              <a:pPr>
                <a:lnSpc>
                  <a:spcPts val="2200"/>
                </a:lnSpc>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③ 防災・防犯、治安力を高める活動をしている団体</a:t>
              </a:r>
            </a:p>
            <a:p>
              <a:pPr>
                <a:lnSpc>
                  <a:spcPts val="2200"/>
                </a:lnSpc>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④ 地域の活性化につながる行事又は事業を実施している団体</a:t>
              </a:r>
            </a:p>
            <a:p>
              <a:pPr>
                <a:lnSpc>
                  <a:spcPts val="2200"/>
                </a:lnSpc>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⑤ その他、活動効果が期待される地域福祉活動団体</a:t>
              </a:r>
              <a:endParaRPr lang="ja-JP" altLang="en-US" sz="12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18C58DA5-29DC-46C3-B390-C76CECD2AAA8}"/>
                </a:ext>
              </a:extLst>
            </p:cNvPr>
            <p:cNvSpPr/>
            <p:nvPr/>
          </p:nvSpPr>
          <p:spPr>
            <a:xfrm>
              <a:off x="1615705" y="4750951"/>
              <a:ext cx="5690703" cy="2042867"/>
            </a:xfrm>
            <a:prstGeom prst="rect">
              <a:avLst/>
            </a:prstGeom>
          </p:spPr>
          <p:txBody>
            <a:bodyPr wrap="square">
              <a:spAutoFit/>
            </a:bodyPr>
            <a:lstStyle/>
            <a:p>
              <a:pPr>
                <a:lnSpc>
                  <a:spcPts val="2200"/>
                </a:lnSpc>
              </a:pPr>
              <a:r>
                <a:rPr lang="ja-JP" altLang="en-US" sz="1200" dirty="0">
                  <a:latin typeface="メイリオ" panose="020B0604030504040204" pitchFamily="50" charset="-128"/>
                  <a:ea typeface="メイリオ" panose="020B0604030504040204" pitchFamily="50" charset="-128"/>
                </a:rPr>
                <a:t>・瀬戸内市内に活動の拠点を置いていること</a:t>
              </a:r>
            </a:p>
            <a:p>
              <a:pPr>
                <a:lnSpc>
                  <a:spcPts val="2200"/>
                </a:lnSpc>
              </a:pPr>
              <a:r>
                <a:rPr lang="ja-JP" altLang="en-US" sz="1200" dirty="0">
                  <a:latin typeface="メイリオ" panose="020B0604030504040204" pitchFamily="50" charset="-128"/>
                  <a:ea typeface="メイリオ" panose="020B0604030504040204" pitchFamily="50" charset="-128"/>
                </a:rPr>
                <a:t>・原則１年以上の活動実績があり、継続した活動が見込めること</a:t>
              </a:r>
            </a:p>
            <a:p>
              <a:pPr>
                <a:lnSpc>
                  <a:spcPts val="2200"/>
                </a:lnSpc>
              </a:pPr>
              <a:r>
                <a:rPr lang="ja-JP" altLang="en-US" sz="1200"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但し、活動実績が１年未満でも、地域に貢献できる事業で、計画・活動内容が</a:t>
              </a:r>
              <a:endParaRPr lang="en-US" altLang="ja-JP" sz="1200" b="1" dirty="0">
                <a:solidFill>
                  <a:srgbClr val="FF0000"/>
                </a:solidFill>
                <a:latin typeface="メイリオ" panose="020B0604030504040204" pitchFamily="50" charset="-128"/>
                <a:ea typeface="メイリオ" panose="020B0604030504040204" pitchFamily="50" charset="-128"/>
              </a:endParaRPr>
            </a:p>
            <a:p>
              <a:pPr>
                <a:lnSpc>
                  <a:spcPts val="2200"/>
                </a:lnSpc>
              </a:pPr>
              <a:r>
                <a:rPr lang="ja-JP" altLang="en-US" sz="1200" b="1" dirty="0">
                  <a:solidFill>
                    <a:srgbClr val="FF0000"/>
                  </a:solidFill>
                  <a:latin typeface="メイリオ" panose="020B0604030504040204" pitchFamily="50" charset="-128"/>
                  <a:ea typeface="メイリオ" panose="020B0604030504040204" pitchFamily="50" charset="-128"/>
                </a:rPr>
                <a:t>　明確である場合は認めることがある</a:t>
              </a:r>
            </a:p>
            <a:p>
              <a:pPr>
                <a:lnSpc>
                  <a:spcPts val="2200"/>
                </a:lnSpc>
              </a:pPr>
              <a:r>
                <a:rPr lang="ja-JP" altLang="en-US" sz="1200" dirty="0">
                  <a:latin typeface="メイリオ" panose="020B0604030504040204" pitchFamily="50" charset="-128"/>
                  <a:ea typeface="メイリオ" panose="020B0604030504040204" pitchFamily="50" charset="-128"/>
                </a:rPr>
                <a:t>・法人格の有無は問わないが、団体の規約類･会計処理体制が整っていること</a:t>
              </a:r>
            </a:p>
            <a:p>
              <a:pPr>
                <a:lnSpc>
                  <a:spcPts val="2200"/>
                </a:lnSpc>
              </a:pPr>
              <a:r>
                <a:rPr lang="ja-JP" altLang="en-US" sz="1200" dirty="0">
                  <a:latin typeface="メイリオ" panose="020B0604030504040204" pitchFamily="50" charset="-128"/>
                  <a:ea typeface="メイリオ" panose="020B0604030504040204" pitchFamily="50" charset="-128"/>
                </a:rPr>
                <a:t>・前回の助成から、１年以上 期間が空いていること</a:t>
              </a:r>
              <a:endParaRPr lang="en-US" altLang="ja-JP" sz="1200" dirty="0">
                <a:latin typeface="メイリオ" panose="020B0604030504040204" pitchFamily="50" charset="-128"/>
                <a:ea typeface="メイリオ" panose="020B0604030504040204" pitchFamily="50" charset="-128"/>
              </a:endParaRPr>
            </a:p>
            <a:p>
              <a:pPr>
                <a:lnSpc>
                  <a:spcPts val="2200"/>
                </a:lnSpc>
              </a:pPr>
              <a:r>
                <a:rPr lang="ja-JP" altLang="en-US" sz="1200" b="1" u="sng" dirty="0">
                  <a:solidFill>
                    <a:srgbClr val="FF0000"/>
                  </a:solidFill>
                  <a:latin typeface="メイリオ" panose="020B0604030504040204" pitchFamily="50" charset="-128"/>
                  <a:ea typeface="メイリオ" panose="020B0604030504040204" pitchFamily="50" charset="-128"/>
                </a:rPr>
                <a:t>＊対象にならない団体や経費があるため、事前にご相談ください。</a:t>
              </a:r>
            </a:p>
          </p:txBody>
        </p:sp>
        <p:sp>
          <p:nvSpPr>
            <p:cNvPr id="31" name="正方形/長方形 30">
              <a:extLst>
                <a:ext uri="{FF2B5EF4-FFF2-40B4-BE49-F238E27FC236}">
                  <a16:creationId xmlns:a16="http://schemas.microsoft.com/office/drawing/2014/main" id="{8487B22C-8F7A-4717-94E9-2E706985B725}"/>
                </a:ext>
              </a:extLst>
            </p:cNvPr>
            <p:cNvSpPr/>
            <p:nvPr/>
          </p:nvSpPr>
          <p:spPr>
            <a:xfrm>
              <a:off x="1604547" y="6950642"/>
              <a:ext cx="3439872" cy="311624"/>
            </a:xfrm>
            <a:prstGeom prst="rect">
              <a:avLst/>
            </a:prstGeom>
          </p:spPr>
          <p:txBody>
            <a:bodyPr wrap="square">
              <a:spAutoFit/>
            </a:bodyPr>
            <a:lstStyle/>
            <a:p>
              <a:pPr>
                <a:lnSpc>
                  <a:spcPts val="1768"/>
                </a:lnSpc>
              </a:pP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万円以内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団体</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事業まで。単年度助成</a:t>
              </a:r>
            </a:p>
          </p:txBody>
        </p:sp>
        <p:sp>
          <p:nvSpPr>
            <p:cNvPr id="25" name="四角形: 角を丸くする 24">
              <a:extLst>
                <a:ext uri="{FF2B5EF4-FFF2-40B4-BE49-F238E27FC236}">
                  <a16:creationId xmlns:a16="http://schemas.microsoft.com/office/drawing/2014/main" id="{1D7FABEE-4B8A-45AA-9B55-28EDE165863C}"/>
                </a:ext>
              </a:extLst>
            </p:cNvPr>
            <p:cNvSpPr/>
            <p:nvPr/>
          </p:nvSpPr>
          <p:spPr>
            <a:xfrm>
              <a:off x="316835" y="3187889"/>
              <a:ext cx="1232210" cy="1459757"/>
            </a:xfrm>
            <a:prstGeom prst="roundRect">
              <a:avLst/>
            </a:prstGeom>
            <a:solidFill>
              <a:schemeClr val="accent4">
                <a:lumMod val="60000"/>
                <a:lumOff val="40000"/>
              </a:schemeClr>
            </a:solidFill>
            <a:ln w="25400" cap="flat" cmpd="sng" algn="ctr">
              <a:noFill/>
              <a:prstDash val="solid"/>
            </a:ln>
            <a:effectLst>
              <a:softEdge rad="31750"/>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46664">
                <a:lnSpc>
                  <a:spcPts val="1697"/>
                </a:lnSpc>
                <a:defRPr/>
              </a:pPr>
              <a:endParaRPr lang="ja-JP" altLang="en-US" sz="1132" b="1" kern="100" dirty="0">
                <a:ln w="6350">
                  <a:noFill/>
                </a:ln>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73BBC841-E649-4FD2-9D35-30AC3CEC1D22}"/>
                </a:ext>
              </a:extLst>
            </p:cNvPr>
            <p:cNvSpPr/>
            <p:nvPr/>
          </p:nvSpPr>
          <p:spPr>
            <a:xfrm>
              <a:off x="430237" y="3782918"/>
              <a:ext cx="1005403" cy="292388"/>
            </a:xfrm>
            <a:prstGeom prst="rect">
              <a:avLst/>
            </a:prstGeom>
          </p:spPr>
          <p:txBody>
            <a:bodyPr wrap="none" bIns="0" anchor="ctr">
              <a:spAutoFit/>
            </a:bodyPr>
            <a:lstStyle/>
            <a:p>
              <a:pPr algn="ctr" defTabSz="646664">
                <a:defRPr/>
              </a:pPr>
              <a:r>
                <a:rPr lang="ja-JP" altLang="en-US" sz="1600" b="1" kern="0" dirty="0">
                  <a:ln w="6350">
                    <a:noFill/>
                  </a:ln>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対象団体</a:t>
              </a:r>
              <a:endParaRPr lang="ja-JP" altLang="en-US" sz="1200" b="1" kern="100" dirty="0">
                <a:ln w="6350">
                  <a:noFill/>
                </a:ln>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四角形: 角を丸くする 26">
              <a:extLst>
                <a:ext uri="{FF2B5EF4-FFF2-40B4-BE49-F238E27FC236}">
                  <a16:creationId xmlns:a16="http://schemas.microsoft.com/office/drawing/2014/main" id="{9A94EA18-7558-4892-8DE2-D2F113A59FCE}"/>
                </a:ext>
              </a:extLst>
            </p:cNvPr>
            <p:cNvSpPr/>
            <p:nvPr/>
          </p:nvSpPr>
          <p:spPr>
            <a:xfrm>
              <a:off x="310791" y="4793944"/>
              <a:ext cx="1232210" cy="1981579"/>
            </a:xfrm>
            <a:prstGeom prst="roundRect">
              <a:avLst>
                <a:gd name="adj" fmla="val 12802"/>
              </a:avLst>
            </a:prstGeom>
            <a:solidFill>
              <a:schemeClr val="accent4">
                <a:lumMod val="60000"/>
                <a:lumOff val="40000"/>
              </a:schemeClr>
            </a:solidFill>
            <a:ln w="25400" cap="flat" cmpd="sng" algn="ctr">
              <a:noFill/>
              <a:prstDash val="solid"/>
            </a:ln>
            <a:effectLst>
              <a:softEdge rad="31750"/>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46664">
                <a:lnSpc>
                  <a:spcPts val="1697"/>
                </a:lnSpc>
                <a:defRPr/>
              </a:pPr>
              <a:endParaRPr lang="ja-JP" altLang="en-US" sz="1132"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88DC2DB5-8458-41D5-BB9D-CA12AF79DE54}"/>
                </a:ext>
              </a:extLst>
            </p:cNvPr>
            <p:cNvSpPr/>
            <p:nvPr/>
          </p:nvSpPr>
          <p:spPr>
            <a:xfrm>
              <a:off x="427622" y="5636276"/>
              <a:ext cx="1005404" cy="271228"/>
            </a:xfrm>
            <a:prstGeom prst="rect">
              <a:avLst/>
            </a:prstGeom>
          </p:spPr>
          <p:txBody>
            <a:bodyPr wrap="none" bIns="0">
              <a:spAutoFit/>
            </a:bodyPr>
            <a:lstStyle/>
            <a:p>
              <a:pPr algn="ctr" defTabSz="646664">
                <a:lnSpc>
                  <a:spcPts val="1697"/>
                </a:lnSpc>
                <a:defRPr/>
              </a:pPr>
              <a:r>
                <a:rPr lang="ja-JP" altLang="en-US" sz="1600" b="1" kern="0" dirty="0">
                  <a:ln w="6350">
                    <a:noFill/>
                  </a:ln>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応募条件</a:t>
              </a:r>
              <a:endParaRPr lang="ja-JP" altLang="en-US" sz="1600" b="1" kern="100" dirty="0">
                <a:ln w="6350">
                  <a:noFill/>
                </a:ln>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E23672BA-3319-492E-8F36-A1736961CE1A}"/>
                </a:ext>
              </a:extLst>
            </p:cNvPr>
            <p:cNvSpPr/>
            <p:nvPr/>
          </p:nvSpPr>
          <p:spPr>
            <a:xfrm>
              <a:off x="318566" y="6869139"/>
              <a:ext cx="1238253" cy="474630"/>
            </a:xfrm>
            <a:prstGeom prst="roundRect">
              <a:avLst>
                <a:gd name="adj" fmla="val 25426"/>
              </a:avLst>
            </a:prstGeom>
            <a:solidFill>
              <a:schemeClr val="accent4">
                <a:lumMod val="60000"/>
                <a:lumOff val="40000"/>
              </a:schemeClr>
            </a:solidFill>
            <a:ln w="25400" cap="flat" cmpd="sng" algn="ctr">
              <a:noFill/>
              <a:prstDash val="solid"/>
            </a:ln>
            <a:effectLst>
              <a:softEdge rad="31750"/>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46664">
                <a:defRPr/>
              </a:pPr>
              <a:endParaRPr lang="ja-JP" altLang="en-US" sz="1414"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4" name="正方形/長方形 43">
              <a:extLst>
                <a:ext uri="{FF2B5EF4-FFF2-40B4-BE49-F238E27FC236}">
                  <a16:creationId xmlns:a16="http://schemas.microsoft.com/office/drawing/2014/main" id="{A7C7B188-5D4B-4BE1-B699-226747CA8B5E}"/>
                </a:ext>
              </a:extLst>
            </p:cNvPr>
            <p:cNvSpPr/>
            <p:nvPr/>
          </p:nvSpPr>
          <p:spPr>
            <a:xfrm>
              <a:off x="421172" y="6984338"/>
              <a:ext cx="1005403" cy="271228"/>
            </a:xfrm>
            <a:prstGeom prst="rect">
              <a:avLst/>
            </a:prstGeom>
          </p:spPr>
          <p:txBody>
            <a:bodyPr wrap="none" bIns="0">
              <a:spAutoFit/>
            </a:bodyPr>
            <a:lstStyle/>
            <a:p>
              <a:pPr algn="ctr" defTabSz="646664">
                <a:lnSpc>
                  <a:spcPts val="1697"/>
                </a:lnSpc>
                <a:defRPr/>
              </a:pPr>
              <a:r>
                <a:rPr lang="ja-JP" altLang="en-US" sz="1600" b="1" kern="100" dirty="0">
                  <a:ln w="6350">
                    <a:noFill/>
                  </a:ln>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助成金額</a:t>
              </a:r>
            </a:p>
          </p:txBody>
        </p:sp>
        <p:sp>
          <p:nvSpPr>
            <p:cNvPr id="57" name="四角形: 角を丸くする 56">
              <a:extLst>
                <a:ext uri="{FF2B5EF4-FFF2-40B4-BE49-F238E27FC236}">
                  <a16:creationId xmlns:a16="http://schemas.microsoft.com/office/drawing/2014/main" id="{75A73D7B-2D3B-4267-9B7E-A6CD467B51AD}"/>
                </a:ext>
              </a:extLst>
            </p:cNvPr>
            <p:cNvSpPr/>
            <p:nvPr/>
          </p:nvSpPr>
          <p:spPr>
            <a:xfrm>
              <a:off x="112064" y="3004557"/>
              <a:ext cx="7305124" cy="5552414"/>
            </a:xfrm>
            <a:prstGeom prst="roundRect">
              <a:avLst>
                <a:gd name="adj" fmla="val 4640"/>
              </a:avLst>
            </a:prstGeom>
            <a:noFill/>
            <a:ln w="57150" cap="flat" cmpd="sng" algn="ctr">
              <a:solidFill>
                <a:schemeClr val="accent6"/>
              </a:solidFill>
              <a:prstDash val="solid"/>
            </a:ln>
            <a:effectLst/>
          </p:spPr>
          <p:txBody>
            <a:bodyPr rot="0" spcFirstLastPara="0" vert="horz" wrap="square" lIns="64663" tIns="32331" rIns="64663" bIns="32331" numCol="1" spcCol="0" rtlCol="0" fromWordArt="0" anchor="t" anchorCtr="0" forceAA="0" compatLnSpc="1">
              <a:prstTxWarp prst="textNoShape">
                <a:avLst/>
              </a:prstTxWarp>
              <a:noAutofit/>
            </a:bodyPr>
            <a:lstStyle/>
            <a:p>
              <a:pPr algn="ctr"/>
              <a:r>
                <a:rPr lang="en-US" sz="743" kern="10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743" kern="100">
                <a:latin typeface="Century" panose="02040604050505020304" pitchFamily="18" charset="0"/>
                <a:ea typeface="ＭＳ 明朝" panose="02020609040205080304" pitchFamily="17" charset="-128"/>
                <a:cs typeface="Times New Roman" panose="02020603050405020304" pitchFamily="18" charset="0"/>
              </a:endParaRPr>
            </a:p>
          </p:txBody>
        </p:sp>
        <p:sp>
          <p:nvSpPr>
            <p:cNvPr id="58" name="四角形: 角を丸くする 57">
              <a:extLst>
                <a:ext uri="{FF2B5EF4-FFF2-40B4-BE49-F238E27FC236}">
                  <a16:creationId xmlns:a16="http://schemas.microsoft.com/office/drawing/2014/main" id="{CB81BA61-9C32-4974-98AA-3266180511DC}"/>
                </a:ext>
              </a:extLst>
            </p:cNvPr>
            <p:cNvSpPr/>
            <p:nvPr/>
          </p:nvSpPr>
          <p:spPr>
            <a:xfrm>
              <a:off x="159792" y="3052231"/>
              <a:ext cx="7204555" cy="5447967"/>
            </a:xfrm>
            <a:prstGeom prst="roundRect">
              <a:avLst>
                <a:gd name="adj" fmla="val 4200"/>
              </a:avLst>
            </a:prstGeom>
            <a:noFill/>
            <a:ln w="31750" cap="flat" cmpd="sng" algn="ctr">
              <a:solidFill>
                <a:schemeClr val="accent6"/>
              </a:solidFill>
              <a:prstDash val="solid"/>
            </a:ln>
            <a:effectLst/>
          </p:spPr>
          <p:txBody>
            <a:bodyPr rot="0" spcFirstLastPara="0" vert="horz" wrap="square" lIns="64663" tIns="32331" rIns="64663" bIns="32331" numCol="1" spcCol="0" rtlCol="0" fromWordArt="0" anchor="t" anchorCtr="0" forceAA="0" compatLnSpc="1">
              <a:prstTxWarp prst="textNoShape">
                <a:avLst/>
              </a:prstTxWarp>
              <a:noAutofit/>
            </a:bodyPr>
            <a:lstStyle/>
            <a:p>
              <a:pPr algn="ctr"/>
              <a:r>
                <a:rPr lang="en-US" sz="743" kern="10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743" kern="10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9B8E3D1C-4273-479C-9B64-BAF67F341C86}"/>
                </a:ext>
              </a:extLst>
            </p:cNvPr>
            <p:cNvSpPr/>
            <p:nvPr/>
          </p:nvSpPr>
          <p:spPr>
            <a:xfrm>
              <a:off x="1615705" y="7388402"/>
              <a:ext cx="5578052" cy="914353"/>
            </a:xfrm>
            <a:prstGeom prst="rect">
              <a:avLst/>
            </a:prstGeom>
          </p:spPr>
          <p:txBody>
            <a:bodyPr wrap="square">
              <a:spAutoFit/>
            </a:bodyPr>
            <a:lstStyle/>
            <a:p>
              <a:pPr>
                <a:lnSpc>
                  <a:spcPts val="2200"/>
                </a:lnSpc>
              </a:pPr>
              <a:r>
                <a:rPr lang="ja-JP" altLang="en-US" sz="1200" dirty="0">
                  <a:latin typeface="メイリオ" panose="020B0604030504040204" pitchFamily="50" charset="-128"/>
                  <a:ea typeface="メイリオ" panose="020B0604030504040204" pitchFamily="50" charset="-128"/>
                </a:rPr>
                <a:t>所定の様式がありますので、本所または各支所に書類を取りに来ていただくか、</a:t>
              </a:r>
              <a:endParaRPr lang="en-US" altLang="ja-JP" sz="1200" dirty="0">
                <a:latin typeface="メイリオ" panose="020B0604030504040204" pitchFamily="50" charset="-128"/>
                <a:ea typeface="メイリオ" panose="020B0604030504040204" pitchFamily="50" charset="-128"/>
              </a:endParaRPr>
            </a:p>
            <a:p>
              <a:pPr>
                <a:lnSpc>
                  <a:spcPts val="2200"/>
                </a:lnSpc>
              </a:pPr>
              <a:r>
                <a:rPr lang="ja-JP" altLang="en-US" sz="1200" dirty="0">
                  <a:latin typeface="メイリオ" panose="020B0604030504040204" pitchFamily="50" charset="-128"/>
                  <a:ea typeface="メイリオ" panose="020B0604030504040204" pitchFamily="50" charset="-128"/>
                </a:rPr>
                <a:t>社協のホームページからダウンロードしてご提出ください。</a:t>
              </a:r>
            </a:p>
            <a:p>
              <a:pPr>
                <a:lnSpc>
                  <a:spcPts val="2200"/>
                </a:lnSpc>
              </a:pPr>
              <a:r>
                <a:rPr lang="ja-JP" altLang="en-US" sz="1200" b="1" u="sng" dirty="0">
                  <a:solidFill>
                    <a:srgbClr val="FF0000"/>
                  </a:solidFill>
                  <a:latin typeface="メイリオ" panose="020B0604030504040204" pitchFamily="50" charset="-128"/>
                  <a:ea typeface="メイリオ" panose="020B0604030504040204" pitchFamily="50" charset="-128"/>
                </a:rPr>
                <a:t>＊助成決定については、審査会によって選定させていただきます。</a:t>
              </a:r>
            </a:p>
          </p:txBody>
        </p:sp>
        <p:sp>
          <p:nvSpPr>
            <p:cNvPr id="62" name="四角形: 角を丸くする 61">
              <a:extLst>
                <a:ext uri="{FF2B5EF4-FFF2-40B4-BE49-F238E27FC236}">
                  <a16:creationId xmlns:a16="http://schemas.microsoft.com/office/drawing/2014/main" id="{2976FC57-AD51-4E3E-BB13-DCD09DA2E265}"/>
                </a:ext>
              </a:extLst>
            </p:cNvPr>
            <p:cNvSpPr/>
            <p:nvPr/>
          </p:nvSpPr>
          <p:spPr>
            <a:xfrm>
              <a:off x="304748" y="7438591"/>
              <a:ext cx="1238253" cy="814259"/>
            </a:xfrm>
            <a:prstGeom prst="roundRect">
              <a:avLst>
                <a:gd name="adj" fmla="val 16667"/>
              </a:avLst>
            </a:prstGeom>
            <a:solidFill>
              <a:schemeClr val="accent4">
                <a:lumMod val="60000"/>
                <a:lumOff val="40000"/>
              </a:schemeClr>
            </a:solidFill>
            <a:ln w="25400" cap="flat" cmpd="sng" algn="ctr">
              <a:noFill/>
              <a:prstDash val="solid"/>
            </a:ln>
            <a:effectLst>
              <a:softEdge rad="31750"/>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46664">
                <a:defRPr/>
              </a:pPr>
              <a:endParaRPr lang="ja-JP" altLang="en-US" sz="1414"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6" name="正方形/長方形 65">
              <a:extLst>
                <a:ext uri="{FF2B5EF4-FFF2-40B4-BE49-F238E27FC236}">
                  <a16:creationId xmlns:a16="http://schemas.microsoft.com/office/drawing/2014/main" id="{264ECB29-9625-4181-9029-D06D66B55891}"/>
                </a:ext>
              </a:extLst>
            </p:cNvPr>
            <p:cNvSpPr/>
            <p:nvPr/>
          </p:nvSpPr>
          <p:spPr>
            <a:xfrm>
              <a:off x="427622" y="7710106"/>
              <a:ext cx="1005403" cy="271228"/>
            </a:xfrm>
            <a:prstGeom prst="rect">
              <a:avLst/>
            </a:prstGeom>
          </p:spPr>
          <p:txBody>
            <a:bodyPr wrap="none" bIns="0">
              <a:spAutoFit/>
            </a:bodyPr>
            <a:lstStyle/>
            <a:p>
              <a:pPr algn="ctr" defTabSz="646664">
                <a:lnSpc>
                  <a:spcPts val="1697"/>
                </a:lnSpc>
                <a:defRPr/>
              </a:pPr>
              <a:r>
                <a:rPr lang="ja-JP" altLang="en-US" sz="1600" b="1" kern="100" dirty="0">
                  <a:ln w="6350">
                    <a:noFill/>
                  </a:ln>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申請方法</a:t>
              </a:r>
            </a:p>
          </p:txBody>
        </p:sp>
      </p:grpSp>
      <p:pic>
        <p:nvPicPr>
          <p:cNvPr id="86" name="図 85">
            <a:extLst>
              <a:ext uri="{FF2B5EF4-FFF2-40B4-BE49-F238E27FC236}">
                <a16:creationId xmlns:a16="http://schemas.microsoft.com/office/drawing/2014/main" id="{22AD9344-452F-4128-920D-C6D6E2F4F696}"/>
              </a:ext>
            </a:extLst>
          </p:cNvPr>
          <p:cNvPicPr>
            <a:picLocks noChangeAspect="1"/>
          </p:cNvPicPr>
          <p:nvPr/>
        </p:nvPicPr>
        <p:blipFill rotWithShape="1">
          <a:blip r:embed="rId2">
            <a:extLst>
              <a:ext uri="{28A0092B-C50C-407E-A947-70E740481C1C}">
                <a14:useLocalDpi xmlns:a14="http://schemas.microsoft.com/office/drawing/2010/main" val="0"/>
              </a:ext>
            </a:extLst>
          </a:blip>
          <a:srcRect r="21842" b="78462"/>
          <a:stretch/>
        </p:blipFill>
        <p:spPr>
          <a:xfrm>
            <a:off x="46390" y="8871805"/>
            <a:ext cx="4315058" cy="789192"/>
          </a:xfrm>
          <a:prstGeom prst="rect">
            <a:avLst/>
          </a:prstGeom>
        </p:spPr>
      </p:pic>
      <p:grpSp>
        <p:nvGrpSpPr>
          <p:cNvPr id="84" name="グループ化 83">
            <a:extLst>
              <a:ext uri="{FF2B5EF4-FFF2-40B4-BE49-F238E27FC236}">
                <a16:creationId xmlns:a16="http://schemas.microsoft.com/office/drawing/2014/main" id="{52270A24-1E2C-4B8A-B717-CC131EE4B2BD}"/>
              </a:ext>
            </a:extLst>
          </p:cNvPr>
          <p:cNvGrpSpPr/>
          <p:nvPr/>
        </p:nvGrpSpPr>
        <p:grpSpPr>
          <a:xfrm>
            <a:off x="4368580" y="8846015"/>
            <a:ext cx="3085619" cy="1130233"/>
            <a:chOff x="5817470" y="12251443"/>
            <a:chExt cx="4363391" cy="1598268"/>
          </a:xfrm>
        </p:grpSpPr>
        <p:grpSp>
          <p:nvGrpSpPr>
            <p:cNvPr id="75" name="グループ化 74">
              <a:extLst>
                <a:ext uri="{FF2B5EF4-FFF2-40B4-BE49-F238E27FC236}">
                  <a16:creationId xmlns:a16="http://schemas.microsoft.com/office/drawing/2014/main" id="{7F5EDB91-280A-464D-8E1B-DF21658DE391}"/>
                </a:ext>
              </a:extLst>
            </p:cNvPr>
            <p:cNvGrpSpPr/>
            <p:nvPr/>
          </p:nvGrpSpPr>
          <p:grpSpPr>
            <a:xfrm>
              <a:off x="5817470" y="12251443"/>
              <a:ext cx="4338504" cy="1598268"/>
              <a:chOff x="5817470" y="12251443"/>
              <a:chExt cx="4338504" cy="1598268"/>
            </a:xfrm>
          </p:grpSpPr>
          <p:grpSp>
            <p:nvGrpSpPr>
              <p:cNvPr id="70" name="グループ化 69">
                <a:extLst>
                  <a:ext uri="{FF2B5EF4-FFF2-40B4-BE49-F238E27FC236}">
                    <a16:creationId xmlns:a16="http://schemas.microsoft.com/office/drawing/2014/main" id="{660EE757-9679-43D5-864E-4847E8179FC2}"/>
                  </a:ext>
                </a:extLst>
              </p:cNvPr>
              <p:cNvGrpSpPr/>
              <p:nvPr/>
            </p:nvGrpSpPr>
            <p:grpSpPr>
              <a:xfrm>
                <a:off x="5817470" y="12251443"/>
                <a:ext cx="4338504" cy="1598268"/>
                <a:chOff x="6636547" y="12226467"/>
                <a:chExt cx="3524570" cy="1598268"/>
              </a:xfrm>
              <a:solidFill>
                <a:srgbClr val="B9EDFF"/>
              </a:solidFill>
            </p:grpSpPr>
            <p:sp>
              <p:nvSpPr>
                <p:cNvPr id="68" name="思考の吹き出し: 雲形 67">
                  <a:extLst>
                    <a:ext uri="{FF2B5EF4-FFF2-40B4-BE49-F238E27FC236}">
                      <a16:creationId xmlns:a16="http://schemas.microsoft.com/office/drawing/2014/main" id="{E792C64F-424C-4143-A95B-4CCB22EA0947}"/>
                    </a:ext>
                  </a:extLst>
                </p:cNvPr>
                <p:cNvSpPr/>
                <p:nvPr/>
              </p:nvSpPr>
              <p:spPr>
                <a:xfrm rot="393932">
                  <a:off x="6689146" y="12226467"/>
                  <a:ext cx="3471971" cy="1554059"/>
                </a:xfrm>
                <a:prstGeom prst="cloudCallout">
                  <a:avLst>
                    <a:gd name="adj1" fmla="val 352"/>
                    <a:gd name="adj2" fmla="val 50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9"/>
                </a:p>
              </p:txBody>
            </p:sp>
            <p:sp>
              <p:nvSpPr>
                <p:cNvPr id="69" name="思考の吹き出し: 雲形 68">
                  <a:extLst>
                    <a:ext uri="{FF2B5EF4-FFF2-40B4-BE49-F238E27FC236}">
                      <a16:creationId xmlns:a16="http://schemas.microsoft.com/office/drawing/2014/main" id="{547E624D-B849-4043-A371-F1AA6CBA8DAA}"/>
                    </a:ext>
                  </a:extLst>
                </p:cNvPr>
                <p:cNvSpPr/>
                <p:nvPr/>
              </p:nvSpPr>
              <p:spPr>
                <a:xfrm rot="21413746" flipV="1">
                  <a:off x="6636547" y="12270676"/>
                  <a:ext cx="3479902" cy="1554059"/>
                </a:xfrm>
                <a:prstGeom prst="cloudCallout">
                  <a:avLst>
                    <a:gd name="adj1" fmla="val 352"/>
                    <a:gd name="adj2" fmla="val 50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9"/>
                </a:p>
              </p:txBody>
            </p:sp>
          </p:grpSp>
          <p:grpSp>
            <p:nvGrpSpPr>
              <p:cNvPr id="72" name="グループ化 71">
                <a:extLst>
                  <a:ext uri="{FF2B5EF4-FFF2-40B4-BE49-F238E27FC236}">
                    <a16:creationId xmlns:a16="http://schemas.microsoft.com/office/drawing/2014/main" id="{B64559F3-6219-48B8-B0DA-7899A7B0208D}"/>
                  </a:ext>
                </a:extLst>
              </p:cNvPr>
              <p:cNvGrpSpPr/>
              <p:nvPr/>
            </p:nvGrpSpPr>
            <p:grpSpPr>
              <a:xfrm>
                <a:off x="5897691" y="12300238"/>
                <a:ext cx="4172219" cy="1476256"/>
                <a:chOff x="6639738" y="12226467"/>
                <a:chExt cx="3521379" cy="1598545"/>
              </a:xfrm>
              <a:solidFill>
                <a:schemeClr val="bg1"/>
              </a:solidFill>
            </p:grpSpPr>
            <p:sp>
              <p:nvSpPr>
                <p:cNvPr id="73" name="思考の吹き出し: 雲形 72">
                  <a:extLst>
                    <a:ext uri="{FF2B5EF4-FFF2-40B4-BE49-F238E27FC236}">
                      <a16:creationId xmlns:a16="http://schemas.microsoft.com/office/drawing/2014/main" id="{31F99922-7D99-4A97-BCE8-885C98AC9A96}"/>
                    </a:ext>
                  </a:extLst>
                </p:cNvPr>
                <p:cNvSpPr/>
                <p:nvPr/>
              </p:nvSpPr>
              <p:spPr>
                <a:xfrm rot="393932">
                  <a:off x="6689146" y="12226467"/>
                  <a:ext cx="3471971" cy="1554059"/>
                </a:xfrm>
                <a:prstGeom prst="cloudCallout">
                  <a:avLst>
                    <a:gd name="adj1" fmla="val 352"/>
                    <a:gd name="adj2" fmla="val 5056"/>
                  </a:avLst>
                </a:prstGeom>
                <a:gr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9"/>
                </a:p>
              </p:txBody>
            </p:sp>
            <p:sp>
              <p:nvSpPr>
                <p:cNvPr id="74" name="思考の吹き出し: 雲形 73">
                  <a:extLst>
                    <a:ext uri="{FF2B5EF4-FFF2-40B4-BE49-F238E27FC236}">
                      <a16:creationId xmlns:a16="http://schemas.microsoft.com/office/drawing/2014/main" id="{F5E7AFBC-74DF-41E6-A56E-316C53C09D08}"/>
                    </a:ext>
                  </a:extLst>
                </p:cNvPr>
                <p:cNvSpPr/>
                <p:nvPr/>
              </p:nvSpPr>
              <p:spPr>
                <a:xfrm rot="21413746" flipV="1">
                  <a:off x="6639738" y="12270953"/>
                  <a:ext cx="3479902" cy="1554059"/>
                </a:xfrm>
                <a:prstGeom prst="cloudCallout">
                  <a:avLst>
                    <a:gd name="adj1" fmla="val 352"/>
                    <a:gd name="adj2" fmla="val 5056"/>
                  </a:avLst>
                </a:prstGeom>
                <a:gr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9"/>
                </a:p>
              </p:txBody>
            </p:sp>
          </p:grpSp>
        </p:grpSp>
        <p:sp>
          <p:nvSpPr>
            <p:cNvPr id="71" name="正方形/長方形 70">
              <a:extLst>
                <a:ext uri="{FF2B5EF4-FFF2-40B4-BE49-F238E27FC236}">
                  <a16:creationId xmlns:a16="http://schemas.microsoft.com/office/drawing/2014/main" id="{C654CBC1-D1D8-4DAB-AAA1-E9E5510E927D}"/>
                </a:ext>
              </a:extLst>
            </p:cNvPr>
            <p:cNvSpPr/>
            <p:nvPr/>
          </p:nvSpPr>
          <p:spPr>
            <a:xfrm>
              <a:off x="6108237" y="12462870"/>
              <a:ext cx="4072624" cy="892218"/>
            </a:xfrm>
            <a:prstGeom prst="rect">
              <a:avLst/>
            </a:prstGeom>
          </p:spPr>
          <p:txBody>
            <a:bodyPr wrap="square">
              <a:spAutoFit/>
            </a:bodyPr>
            <a:lstStyle/>
            <a:p>
              <a:pPr>
                <a:lnSpc>
                  <a:spcPts val="1414"/>
                </a:lnSpc>
              </a:pPr>
              <a:r>
                <a:rPr lang="ja-JP" altLang="en-US" sz="1050" dirty="0">
                  <a:latin typeface="メイリオ" panose="020B0604030504040204" pitchFamily="50" charset="-128"/>
                  <a:ea typeface="メイリオ" panose="020B0604030504040204" pitchFamily="50" charset="-128"/>
                </a:rPr>
                <a:t>☆本会ホームページから「実施要項」</a:t>
              </a:r>
            </a:p>
            <a:p>
              <a:pPr>
                <a:lnSpc>
                  <a:spcPts val="1414"/>
                </a:lnSpc>
              </a:pPr>
              <a:r>
                <a:rPr lang="ja-JP" altLang="en-US" sz="1050" dirty="0">
                  <a:latin typeface="メイリオ" panose="020B0604030504040204" pitchFamily="50" charset="-128"/>
                  <a:ea typeface="メイリオ" panose="020B0604030504040204" pitchFamily="50" charset="-128"/>
                </a:rPr>
                <a:t>　「申請書様式」をダウンロードできます！</a:t>
              </a:r>
            </a:p>
          </p:txBody>
        </p:sp>
        <p:sp>
          <p:nvSpPr>
            <p:cNvPr id="80" name="四角形: 角を丸くする 79">
              <a:extLst>
                <a:ext uri="{FF2B5EF4-FFF2-40B4-BE49-F238E27FC236}">
                  <a16:creationId xmlns:a16="http://schemas.microsoft.com/office/drawing/2014/main" id="{98F86AC0-0FBA-4A47-88BB-A52EE2E73B8B}"/>
                </a:ext>
              </a:extLst>
            </p:cNvPr>
            <p:cNvSpPr/>
            <p:nvPr/>
          </p:nvSpPr>
          <p:spPr>
            <a:xfrm>
              <a:off x="6505536" y="13114162"/>
              <a:ext cx="2483999" cy="360000"/>
            </a:xfrm>
            <a:prstGeom prst="roundRect">
              <a:avLst/>
            </a:prstGeom>
            <a:solidFill>
              <a:schemeClr val="bg1"/>
            </a:solidFill>
            <a:ln>
              <a:solidFill>
                <a:srgbClr val="E46C0A"/>
              </a:solidFill>
            </a:ln>
          </p:spPr>
          <p:style>
            <a:lnRef idx="2">
              <a:schemeClr val="dk1"/>
            </a:lnRef>
            <a:fillRef idx="1">
              <a:schemeClr val="lt1"/>
            </a:fillRef>
            <a:effectRef idx="0">
              <a:schemeClr val="dk1"/>
            </a:effectRef>
            <a:fontRef idx="minor">
              <a:schemeClr val="dk1"/>
            </a:fontRef>
          </p:style>
          <p:txBody>
            <a:bodyPr rtlCol="0" anchor="ctr" anchorCtr="1"/>
            <a:lstStyle/>
            <a:p>
              <a:pPr algn="ctr">
                <a:lnSpc>
                  <a:spcPts val="1414"/>
                </a:lnSpc>
              </a:pPr>
              <a:r>
                <a:rPr kumimoji="1" lang="ja-JP" altLang="en-US" sz="1050" b="1" dirty="0">
                  <a:latin typeface="メイリオ" panose="020B0604030504040204" pitchFamily="50" charset="-128"/>
                  <a:ea typeface="メイリオ" panose="020B0604030504040204" pitchFamily="50" charset="-128"/>
                </a:rPr>
                <a:t>瀬戸内市社会福祉協議会</a:t>
              </a:r>
            </a:p>
          </p:txBody>
        </p:sp>
        <p:sp>
          <p:nvSpPr>
            <p:cNvPr id="81" name="四角形: 角を丸くする 80">
              <a:extLst>
                <a:ext uri="{FF2B5EF4-FFF2-40B4-BE49-F238E27FC236}">
                  <a16:creationId xmlns:a16="http://schemas.microsoft.com/office/drawing/2014/main" id="{1B34136D-AAB4-4FF5-BCBC-B18E2183D855}"/>
                </a:ext>
              </a:extLst>
            </p:cNvPr>
            <p:cNvSpPr/>
            <p:nvPr/>
          </p:nvSpPr>
          <p:spPr>
            <a:xfrm>
              <a:off x="9078864" y="13114162"/>
              <a:ext cx="712709" cy="360000"/>
            </a:xfrm>
            <a:prstGeom prst="roundRect">
              <a:avLst/>
            </a:prstGeom>
            <a:solidFill>
              <a:srgbClr val="E46C0A"/>
            </a:solidFill>
            <a:ln>
              <a:solidFill>
                <a:srgbClr val="E46C0A"/>
              </a:solidFill>
            </a:ln>
          </p:spPr>
          <p:style>
            <a:lnRef idx="2">
              <a:schemeClr val="dk1"/>
            </a:lnRef>
            <a:fillRef idx="1">
              <a:schemeClr val="lt1"/>
            </a:fillRef>
            <a:effectRef idx="0">
              <a:schemeClr val="dk1"/>
            </a:effectRef>
            <a:fontRef idx="minor">
              <a:schemeClr val="dk1"/>
            </a:fontRef>
          </p:style>
          <p:txBody>
            <a:bodyPr rtlCol="0" anchor="ctr" anchorCtr="1"/>
            <a:lstStyle/>
            <a:p>
              <a:pPr algn="ctr">
                <a:lnSpc>
                  <a:spcPts val="1414"/>
                </a:lnSpc>
              </a:pPr>
              <a:r>
                <a:rPr kumimoji="1" lang="ja-JP" altLang="en-US" sz="1050" b="1" dirty="0">
                  <a:solidFill>
                    <a:schemeClr val="bg1"/>
                  </a:solidFill>
                  <a:latin typeface="メイリオ" panose="020B0604030504040204" pitchFamily="50" charset="-128"/>
                  <a:ea typeface="メイリオ" panose="020B0604030504040204" pitchFamily="50" charset="-128"/>
                </a:rPr>
                <a:t>検索</a:t>
              </a:r>
            </a:p>
          </p:txBody>
        </p:sp>
        <p:cxnSp>
          <p:nvCxnSpPr>
            <p:cNvPr id="83" name="直線矢印コネクタ 82">
              <a:extLst>
                <a:ext uri="{FF2B5EF4-FFF2-40B4-BE49-F238E27FC236}">
                  <a16:creationId xmlns:a16="http://schemas.microsoft.com/office/drawing/2014/main" id="{27C3DDEA-9D4A-4BF0-A886-1862F93A8060}"/>
                </a:ext>
              </a:extLst>
            </p:cNvPr>
            <p:cNvCxnSpPr>
              <a:cxnSpLocks/>
            </p:cNvCxnSpPr>
            <p:nvPr/>
          </p:nvCxnSpPr>
          <p:spPr>
            <a:xfrm>
              <a:off x="9662760" y="13359962"/>
              <a:ext cx="201600" cy="180000"/>
            </a:xfrm>
            <a:prstGeom prst="straightConnector1">
              <a:avLst/>
            </a:prstGeom>
            <a:ln w="47625">
              <a:headEnd type="stealth" w="lg" len="lg"/>
              <a:tailEnd type="none" w="med" len="med"/>
            </a:ln>
          </p:spPr>
          <p:style>
            <a:lnRef idx="1">
              <a:schemeClr val="dk1"/>
            </a:lnRef>
            <a:fillRef idx="0">
              <a:schemeClr val="dk1"/>
            </a:fillRef>
            <a:effectRef idx="0">
              <a:schemeClr val="dk1"/>
            </a:effectRef>
            <a:fontRef idx="minor">
              <a:schemeClr val="tx1"/>
            </a:fontRef>
          </p:style>
        </p:cxnSp>
      </p:grpSp>
      <p:sp>
        <p:nvSpPr>
          <p:cNvPr id="87" name="正方形/長方形 86">
            <a:extLst>
              <a:ext uri="{FF2B5EF4-FFF2-40B4-BE49-F238E27FC236}">
                <a16:creationId xmlns:a16="http://schemas.microsoft.com/office/drawing/2014/main" id="{EDF72325-A6DF-4CDF-A4CB-289F90517BD2}"/>
              </a:ext>
            </a:extLst>
          </p:cNvPr>
          <p:cNvSpPr/>
          <p:nvPr/>
        </p:nvSpPr>
        <p:spPr>
          <a:xfrm>
            <a:off x="329293" y="9646397"/>
            <a:ext cx="2460931" cy="338554"/>
          </a:xfrm>
          <a:prstGeom prst="rect">
            <a:avLst/>
          </a:prstGeom>
        </p:spPr>
        <p:txBody>
          <a:bodyPr wrap="none">
            <a:spAutoFit/>
          </a:bodyPr>
          <a:lstStyle/>
          <a:p>
            <a:pPr algn="ctr"/>
            <a:r>
              <a:rPr lang="ja-JP" altLang="en-US" sz="1600" dirty="0">
                <a:latin typeface="HGP創英角ﾎﾟｯﾌﾟ体" panose="040B0A00000000000000" pitchFamily="50" charset="-128"/>
                <a:ea typeface="HGP創英角ﾎﾟｯﾌﾟ体" panose="040B0A00000000000000" pitchFamily="50" charset="-128"/>
              </a:rPr>
              <a:t>お申込み・お問い合わせ先</a:t>
            </a:r>
          </a:p>
        </p:txBody>
      </p:sp>
      <p:sp>
        <p:nvSpPr>
          <p:cNvPr id="88" name="テキスト ボックス 87">
            <a:extLst>
              <a:ext uri="{FF2B5EF4-FFF2-40B4-BE49-F238E27FC236}">
                <a16:creationId xmlns:a16="http://schemas.microsoft.com/office/drawing/2014/main" id="{573E804F-9D92-4342-B6F4-6710CD67F44A}"/>
              </a:ext>
            </a:extLst>
          </p:cNvPr>
          <p:cNvSpPr txBox="1"/>
          <p:nvPr/>
        </p:nvSpPr>
        <p:spPr>
          <a:xfrm>
            <a:off x="684248" y="10005313"/>
            <a:ext cx="6012000" cy="542456"/>
          </a:xfrm>
          <a:prstGeom prst="rect">
            <a:avLst/>
          </a:prstGeom>
          <a:noFill/>
        </p:spPr>
        <p:txBody>
          <a:bodyPr wrap="none" rtlCol="0">
            <a:spAutoFit/>
          </a:bodyPr>
          <a:lstStyle/>
          <a:p>
            <a:pPr>
              <a:lnSpc>
                <a:spcPts val="1768"/>
              </a:lnSpc>
            </a:pPr>
            <a:r>
              <a:rPr kumimoji="1" lang="ja-JP" altLang="en-US" sz="1200" dirty="0">
                <a:latin typeface="メイリオ" panose="020B0604030504040204" pitchFamily="50" charset="-128"/>
                <a:ea typeface="メイリオ" panose="020B0604030504040204" pitchFamily="50" charset="-128"/>
              </a:rPr>
              <a:t>瀬戸内市共同募金委員会　事務局（瀬戸内市邑久町山田庄</a:t>
            </a:r>
            <a:r>
              <a:rPr kumimoji="1" lang="en-US" altLang="ja-JP" sz="1200" dirty="0">
                <a:latin typeface="メイリオ" panose="020B0604030504040204" pitchFamily="50" charset="-128"/>
                <a:ea typeface="メイリオ" panose="020B0604030504040204" pitchFamily="50" charset="-128"/>
              </a:rPr>
              <a:t>862-1</a:t>
            </a:r>
            <a:r>
              <a:rPr kumimoji="1" lang="ja-JP" altLang="en-US" sz="1200" dirty="0">
                <a:latin typeface="メイリオ" panose="020B0604030504040204" pitchFamily="50" charset="-128"/>
                <a:ea typeface="メイリオ" panose="020B0604030504040204" pitchFamily="50" charset="-128"/>
              </a:rPr>
              <a:t>　瀬戸内市社協内）</a:t>
            </a:r>
            <a:endParaRPr kumimoji="1" lang="en-US" altLang="ja-JP" sz="1200" dirty="0">
              <a:latin typeface="メイリオ" panose="020B0604030504040204" pitchFamily="50" charset="-128"/>
              <a:ea typeface="メイリオ" panose="020B0604030504040204" pitchFamily="50" charset="-128"/>
            </a:endParaRPr>
          </a:p>
          <a:p>
            <a:pPr>
              <a:lnSpc>
                <a:spcPts val="1768"/>
              </a:lnSpc>
            </a:pPr>
            <a:r>
              <a:rPr kumimoji="1" lang="ja-JP" altLang="en-US" sz="1200" dirty="0">
                <a:latin typeface="メイリオ" panose="020B0604030504040204" pitchFamily="50" charset="-128"/>
                <a:ea typeface="メイリオ" panose="020B0604030504040204" pitchFamily="50" charset="-128"/>
              </a:rPr>
              <a:t>☎（０８６９）２２</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２９４０</a:t>
            </a:r>
          </a:p>
        </p:txBody>
      </p:sp>
      <p:grpSp>
        <p:nvGrpSpPr>
          <p:cNvPr id="89" name="Group 2">
            <a:extLst>
              <a:ext uri="{FF2B5EF4-FFF2-40B4-BE49-F238E27FC236}">
                <a16:creationId xmlns:a16="http://schemas.microsoft.com/office/drawing/2014/main" id="{F6B4B303-2633-4B2F-9B5C-411DE84A601F}"/>
              </a:ext>
            </a:extLst>
          </p:cNvPr>
          <p:cNvGrpSpPr>
            <a:grpSpLocks noChangeAspect="1"/>
          </p:cNvGrpSpPr>
          <p:nvPr/>
        </p:nvGrpSpPr>
        <p:grpSpPr bwMode="auto">
          <a:xfrm>
            <a:off x="6606063" y="76331"/>
            <a:ext cx="784359" cy="1120143"/>
            <a:chOff x="9255" y="13461"/>
            <a:chExt cx="1500" cy="2140"/>
          </a:xfrm>
        </p:grpSpPr>
        <p:pic>
          <p:nvPicPr>
            <p:cNvPr id="1027" name="Picture 3">
              <a:extLst>
                <a:ext uri="{FF2B5EF4-FFF2-40B4-BE49-F238E27FC236}">
                  <a16:creationId xmlns:a16="http://schemas.microsoft.com/office/drawing/2014/main" id="{9C919CD6-323B-4BDD-9239-CE440CEFCEF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5" y="13461"/>
              <a:ext cx="15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89F79C0D-1953-4BF4-A641-11AE66A4CBFE}"/>
                </a:ext>
              </a:extLst>
            </p:cNvPr>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9309" y="15092"/>
              <a:ext cx="139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図 6">
            <a:extLst>
              <a:ext uri="{FF2B5EF4-FFF2-40B4-BE49-F238E27FC236}">
                <a16:creationId xmlns:a16="http://schemas.microsoft.com/office/drawing/2014/main" id="{E995BD02-3445-4F5A-94CA-B27BB8E3E35F}"/>
              </a:ext>
            </a:extLst>
          </p:cNvPr>
          <p:cNvPicPr>
            <a:picLocks noChangeAspect="1"/>
          </p:cNvPicPr>
          <p:nvPr/>
        </p:nvPicPr>
        <p:blipFill>
          <a:blip r:embed="rId5"/>
          <a:stretch>
            <a:fillRect/>
          </a:stretch>
        </p:blipFill>
        <p:spPr>
          <a:xfrm>
            <a:off x="149075" y="348892"/>
            <a:ext cx="6499820" cy="793314"/>
          </a:xfrm>
          <a:prstGeom prst="rect">
            <a:avLst/>
          </a:prstGeom>
        </p:spPr>
      </p:pic>
      <p:grpSp>
        <p:nvGrpSpPr>
          <p:cNvPr id="14" name="グループ化 13">
            <a:extLst>
              <a:ext uri="{FF2B5EF4-FFF2-40B4-BE49-F238E27FC236}">
                <a16:creationId xmlns:a16="http://schemas.microsoft.com/office/drawing/2014/main" id="{9D32844C-A4E0-4AB5-A155-B9B50734C1EA}"/>
              </a:ext>
            </a:extLst>
          </p:cNvPr>
          <p:cNvGrpSpPr/>
          <p:nvPr/>
        </p:nvGrpSpPr>
        <p:grpSpPr>
          <a:xfrm>
            <a:off x="809943" y="1077691"/>
            <a:ext cx="5230844" cy="617638"/>
            <a:chOff x="1003434" y="1886271"/>
            <a:chExt cx="7396965" cy="873405"/>
          </a:xfrm>
        </p:grpSpPr>
        <p:sp>
          <p:nvSpPr>
            <p:cNvPr id="77" name="テキスト ボックス 76">
              <a:extLst>
                <a:ext uri="{FF2B5EF4-FFF2-40B4-BE49-F238E27FC236}">
                  <a16:creationId xmlns:a16="http://schemas.microsoft.com/office/drawing/2014/main" id="{21A7D2CF-8D80-4D09-BBDD-7697EBF69CAC}"/>
                </a:ext>
              </a:extLst>
            </p:cNvPr>
            <p:cNvSpPr txBox="1"/>
            <p:nvPr/>
          </p:nvSpPr>
          <p:spPr bwMode="gray">
            <a:xfrm>
              <a:off x="1003434" y="1886271"/>
              <a:ext cx="7396965" cy="873087"/>
            </a:xfrm>
            <a:prstGeom prst="rect">
              <a:avLst/>
            </a:prstGeom>
            <a:noFill/>
          </p:spPr>
          <p:txBody>
            <a:bodyPr wrap="square" rtlCol="0" anchor="ctr" anchorCtr="0">
              <a:spAutoFit/>
            </a:bodyPr>
            <a:lstStyle/>
            <a:p>
              <a:pPr algn="ctr">
                <a:lnSpc>
                  <a:spcPts val="4583"/>
                </a:lnSpc>
              </a:pPr>
              <a:r>
                <a:rPr kumimoji="1" lang="ja-JP" altLang="en-US" sz="3819" dirty="0">
                  <a:ln w="889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助 成 団 体 募 集 中 </a:t>
              </a:r>
              <a:r>
                <a:rPr kumimoji="1" lang="en-US" altLang="ja-JP" sz="3819" dirty="0">
                  <a:ln w="889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4" name="テキスト ボックス 3">
              <a:extLst>
                <a:ext uri="{FF2B5EF4-FFF2-40B4-BE49-F238E27FC236}">
                  <a16:creationId xmlns:a16="http://schemas.microsoft.com/office/drawing/2014/main" id="{5664D7A0-1700-43FA-935E-C13F818FE3B2}"/>
                </a:ext>
              </a:extLst>
            </p:cNvPr>
            <p:cNvSpPr txBox="1"/>
            <p:nvPr/>
          </p:nvSpPr>
          <p:spPr>
            <a:xfrm>
              <a:off x="1003434" y="1886589"/>
              <a:ext cx="7396965" cy="873087"/>
            </a:xfrm>
            <a:prstGeom prst="rect">
              <a:avLst/>
            </a:prstGeom>
            <a:noFill/>
          </p:spPr>
          <p:txBody>
            <a:bodyPr wrap="square" rtlCol="0" anchor="ctr" anchorCtr="0">
              <a:spAutoFit/>
            </a:bodyPr>
            <a:lstStyle/>
            <a:p>
              <a:pPr algn="ctr">
                <a:lnSpc>
                  <a:spcPts val="4583"/>
                </a:lnSpc>
              </a:pPr>
              <a:r>
                <a:rPr kumimoji="1" lang="ja-JP" altLang="en-US" sz="3819" dirty="0">
                  <a:ln w="0"/>
                  <a:latin typeface="HGS創英角ﾎﾟｯﾌﾟ体" panose="040B0A00000000000000" pitchFamily="50" charset="-128"/>
                  <a:ea typeface="HGS創英角ﾎﾟｯﾌﾟ体" panose="040B0A00000000000000" pitchFamily="50" charset="-128"/>
                </a:rPr>
                <a:t>助 成 団 体 募 集 中 </a:t>
              </a:r>
              <a:r>
                <a:rPr kumimoji="1" lang="en-US" altLang="ja-JP" sz="3819" dirty="0">
                  <a:ln w="0"/>
                  <a:latin typeface="HGS創英角ﾎﾟｯﾌﾟ体" panose="040B0A00000000000000" pitchFamily="50" charset="-128"/>
                  <a:ea typeface="HGS創英角ﾎﾟｯﾌﾟ体" panose="040B0A00000000000000" pitchFamily="50" charset="-128"/>
                </a:rPr>
                <a:t>‼</a:t>
              </a:r>
            </a:p>
          </p:txBody>
        </p:sp>
      </p:grpSp>
      <p:grpSp>
        <p:nvGrpSpPr>
          <p:cNvPr id="22" name="グループ化 21">
            <a:extLst>
              <a:ext uri="{FF2B5EF4-FFF2-40B4-BE49-F238E27FC236}">
                <a16:creationId xmlns:a16="http://schemas.microsoft.com/office/drawing/2014/main" id="{DAFABEE1-7321-44FF-B808-DABCCD7AEA69}"/>
              </a:ext>
            </a:extLst>
          </p:cNvPr>
          <p:cNvGrpSpPr/>
          <p:nvPr/>
        </p:nvGrpSpPr>
        <p:grpSpPr>
          <a:xfrm rot="154033">
            <a:off x="5163531" y="2746121"/>
            <a:ext cx="2152608" cy="1266309"/>
            <a:chOff x="5170955" y="2812653"/>
            <a:chExt cx="2152608" cy="1266309"/>
          </a:xfrm>
        </p:grpSpPr>
        <p:sp>
          <p:nvSpPr>
            <p:cNvPr id="45" name="楕円 44">
              <a:extLst>
                <a:ext uri="{FF2B5EF4-FFF2-40B4-BE49-F238E27FC236}">
                  <a16:creationId xmlns:a16="http://schemas.microsoft.com/office/drawing/2014/main" id="{B1829884-FD92-4F3A-A7E6-735B408C4A5D}"/>
                </a:ext>
              </a:extLst>
            </p:cNvPr>
            <p:cNvSpPr/>
            <p:nvPr/>
          </p:nvSpPr>
          <p:spPr>
            <a:xfrm>
              <a:off x="5170955" y="2812653"/>
              <a:ext cx="2152608" cy="1266309"/>
            </a:xfrm>
            <a:prstGeom prst="ellipse">
              <a:avLst/>
            </a:prstGeom>
            <a:solidFill>
              <a:schemeClr val="bg1"/>
            </a:solidFill>
            <a:ln w="25400" cap="flat" cmpd="sng" algn="ctr">
              <a:solidFill>
                <a:schemeClr val="tx1"/>
              </a:solidFill>
              <a:prstDash val="solid"/>
            </a:ln>
            <a:effectLst>
              <a:outerShdw blurRad="12700" dist="50800" dir="2700000" algn="tl" rotWithShape="0">
                <a:schemeClr val="bg1">
                  <a:lumMod val="75000"/>
                </a:scheme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46664">
                <a:defRPr/>
              </a:pPr>
              <a:endParaRPr lang="ja-JP" altLang="en-US" sz="1414"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0" name="正方形/長方形 49">
              <a:extLst>
                <a:ext uri="{FF2B5EF4-FFF2-40B4-BE49-F238E27FC236}">
                  <a16:creationId xmlns:a16="http://schemas.microsoft.com/office/drawing/2014/main" id="{7A775808-6561-4D03-A8EA-B855D81748B2}"/>
                </a:ext>
              </a:extLst>
            </p:cNvPr>
            <p:cNvSpPr/>
            <p:nvPr/>
          </p:nvSpPr>
          <p:spPr>
            <a:xfrm>
              <a:off x="5308416" y="3301973"/>
              <a:ext cx="1908000" cy="707245"/>
            </a:xfrm>
            <a:prstGeom prst="rect">
              <a:avLst/>
            </a:prstGeom>
          </p:spPr>
          <p:txBody>
            <a:bodyPr lIns="0" rIns="0">
              <a:spAutoFit/>
            </a:bodyPr>
            <a:lstStyle/>
            <a:p>
              <a:pPr algn="ctr">
                <a:lnSpc>
                  <a:spcPts val="2500"/>
                </a:lnSpc>
              </a:pPr>
              <a:r>
                <a:rPr lang="ja-JP" altLang="en-US" sz="1200" dirty="0">
                  <a:latin typeface="メイリオ" panose="020B0604030504040204" pitchFamily="50" charset="-128"/>
                  <a:ea typeface="メイリオ" panose="020B0604030504040204" pitchFamily="50" charset="-128"/>
                </a:rPr>
                <a:t>令和４年</a:t>
              </a:r>
              <a:r>
                <a:rPr lang="ja-JP" altLang="en-US" sz="1600" b="1" dirty="0">
                  <a:latin typeface="メイリオ" panose="020B0604030504040204" pitchFamily="50" charset="-128"/>
                  <a:ea typeface="メイリオ" panose="020B0604030504040204" pitchFamily="50" charset="-128"/>
                </a:rPr>
                <a:t>６</a:t>
              </a:r>
              <a:r>
                <a:rPr lang="ja-JP" altLang="en-US" sz="1200" dirty="0">
                  <a:latin typeface="メイリオ" panose="020B0604030504040204" pitchFamily="50" charset="-128"/>
                  <a:ea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日（木）</a:t>
              </a:r>
              <a:endParaRPr lang="en-US" altLang="ja-JP" sz="1400" dirty="0">
                <a:latin typeface="メイリオ" panose="020B0604030504040204" pitchFamily="50" charset="-128"/>
                <a:ea typeface="メイリオ" panose="020B0604030504040204" pitchFamily="50" charset="-128"/>
              </a:endParaRPr>
            </a:p>
            <a:p>
              <a:pPr algn="ctr">
                <a:lnSpc>
                  <a:spcPts val="2500"/>
                </a:lnSpc>
              </a:pP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必着</a:t>
              </a:r>
            </a:p>
          </p:txBody>
        </p:sp>
        <p:sp>
          <p:nvSpPr>
            <p:cNvPr id="18" name="テキスト ボックス 17">
              <a:extLst>
                <a:ext uri="{FF2B5EF4-FFF2-40B4-BE49-F238E27FC236}">
                  <a16:creationId xmlns:a16="http://schemas.microsoft.com/office/drawing/2014/main" id="{7B4C926C-61DC-4C6C-8E78-B046433A0AF4}"/>
                </a:ext>
              </a:extLst>
            </p:cNvPr>
            <p:cNvSpPr txBox="1"/>
            <p:nvPr/>
          </p:nvSpPr>
          <p:spPr>
            <a:xfrm>
              <a:off x="5693261" y="2882934"/>
              <a:ext cx="1107996" cy="369332"/>
            </a:xfrm>
            <a:prstGeom prst="rect">
              <a:avLst/>
            </a:prstGeom>
            <a:noFill/>
          </p:spPr>
          <p:txBody>
            <a:bodyPr wrap="non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募集期限</a:t>
              </a:r>
            </a:p>
          </p:txBody>
        </p:sp>
        <p:cxnSp>
          <p:nvCxnSpPr>
            <p:cNvPr id="20" name="直線コネクタ 19">
              <a:extLst>
                <a:ext uri="{FF2B5EF4-FFF2-40B4-BE49-F238E27FC236}">
                  <a16:creationId xmlns:a16="http://schemas.microsoft.com/office/drawing/2014/main" id="{9A1EC67E-90A2-44CD-8240-5A7F47F3085F}"/>
                </a:ext>
              </a:extLst>
            </p:cNvPr>
            <p:cNvCxnSpPr/>
            <p:nvPr/>
          </p:nvCxnSpPr>
          <p:spPr>
            <a:xfrm>
              <a:off x="5636111" y="3236531"/>
              <a:ext cx="1224000"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15164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1175</TotalTime>
  <Words>370</Words>
  <Application>Microsoft Office PowerPoint</Application>
  <PresentationFormat>ユーザー設定</PresentationFormat>
  <Paragraphs>35</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HGP創英角ﾎﾟｯﾌﾟ体</vt:lpstr>
      <vt:lpstr>HGS創英角ﾎﾟｯﾌﾟ体</vt:lpstr>
      <vt:lpstr>Meiryo UI</vt:lpstr>
      <vt:lpstr>メイリオ</vt:lpstr>
      <vt:lpstr>游ゴシック</vt:lpstr>
      <vt:lpstr>Arial</vt:lpstr>
      <vt:lpstr>Calibri</vt:lpstr>
      <vt:lpstr>Calibri Light</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地域福祉3</dc:creator>
  <cp:lastModifiedBy>総務２</cp:lastModifiedBy>
  <cp:revision>34</cp:revision>
  <cp:lastPrinted>2021-04-09T05:15:34Z</cp:lastPrinted>
  <dcterms:created xsi:type="dcterms:W3CDTF">2020-04-23T07:47:19Z</dcterms:created>
  <dcterms:modified xsi:type="dcterms:W3CDTF">2022-04-04T04:28:50Z</dcterms:modified>
</cp:coreProperties>
</file>